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7" r:id="rId3"/>
    <p:sldId id="269" r:id="rId4"/>
    <p:sldId id="270" r:id="rId5"/>
    <p:sldId id="271" r:id="rId6"/>
    <p:sldId id="260" r:id="rId7"/>
    <p:sldId id="261" r:id="rId8"/>
    <p:sldId id="274" r:id="rId9"/>
    <p:sldId id="263" r:id="rId10"/>
    <p:sldId id="273" r:id="rId11"/>
    <p:sldId id="272" r:id="rId12"/>
    <p:sldId id="264" r:id="rId13"/>
    <p:sldId id="275" r:id="rId14"/>
    <p:sldId id="276" r:id="rId15"/>
    <p:sldId id="265" r:id="rId16"/>
    <p:sldId id="266" r:id="rId17"/>
    <p:sldId id="2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72" d="100"/>
          <a:sy n="72" d="100"/>
        </p:scale>
        <p:origin x="576" y="78"/>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B33BB8-6C7A-4BE0-9B55-9EAC48D52EC6}" type="datetimeFigureOut">
              <a:rPr lang="en-US"/>
              <a:t>6/2/2022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1EF64-F73B-4314-BB6F-BC0937BBDF19}" type="datetimeFigureOut">
              <a:rPr lang="en-US"/>
              <a:t>6/2/2022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1</a:t>
            </a:fld>
            <a:endParaRPr lang="en-US"/>
          </a:p>
        </p:txBody>
      </p:sp>
    </p:spTree>
    <p:extLst>
      <p:ext uri="{BB962C8B-B14F-4D97-AF65-F5344CB8AC3E}">
        <p14:creationId xmlns:p14="http://schemas.microsoft.com/office/powerpoint/2010/main" val="30699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2</a:t>
            </a:fld>
            <a:endParaRPr lang="en-US"/>
          </a:p>
        </p:txBody>
      </p:sp>
    </p:spTree>
    <p:extLst>
      <p:ext uri="{BB962C8B-B14F-4D97-AF65-F5344CB8AC3E}">
        <p14:creationId xmlns:p14="http://schemas.microsoft.com/office/powerpoint/2010/main" val="660935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3</a:t>
            </a:fld>
            <a:endParaRPr lang="en-US"/>
          </a:p>
        </p:txBody>
      </p:sp>
    </p:spTree>
    <p:extLst>
      <p:ext uri="{BB962C8B-B14F-4D97-AF65-F5344CB8AC3E}">
        <p14:creationId xmlns:p14="http://schemas.microsoft.com/office/powerpoint/2010/main" val="3912149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4</a:t>
            </a:fld>
            <a:endParaRPr lang="en-US"/>
          </a:p>
        </p:txBody>
      </p:sp>
    </p:spTree>
    <p:extLst>
      <p:ext uri="{BB962C8B-B14F-4D97-AF65-F5344CB8AC3E}">
        <p14:creationId xmlns:p14="http://schemas.microsoft.com/office/powerpoint/2010/main" val="38059733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8" name="Date Placeholder 7"/>
          <p:cNvSpPr>
            <a:spLocks noGrp="1"/>
          </p:cNvSpPr>
          <p:nvPr>
            <p:ph type="dt" sz="half" idx="10"/>
          </p:nvPr>
        </p:nvSpPr>
        <p:spPr/>
        <p:txBody>
          <a:bodyPr/>
          <a:lstStyle/>
          <a:p>
            <a:fld id="{9D3B9702-7FBF-4720-8670-571C5E7EEDDE}" type="datetime1">
              <a:rPr lang="en-US"/>
              <a:t>6/2/2022</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427AEA-BBBB-4C9B-AB23-214EAA8AB789}" type="datetime1">
              <a:rPr lang="en-US"/>
              <a:t>6/2/2022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91CA30-F5CD-4CA0-B16A-349C6F830700}" type="datetime1">
              <a:rPr lang="en-US"/>
              <a:t>6/2/2022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B3AF48E-ABA0-4B58-B562-D1D7408067C4}" type="datetime1">
              <a:rPr lang="en-US"/>
              <a:t>6/2/2022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en-US"/>
              <a:t>Click to edit Master title style</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A5034C-8BD9-4B0C-893B-33834FAB227F}" type="datetime1">
              <a:rPr lang="en-US"/>
              <a:t>6/2/2022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7008813" y="1600200"/>
            <a:ext cx="4572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7CD787AA-CBCD-47F9-A04C-7106C508CDE4}" type="datetime1">
              <a:rPr lang="en-US"/>
              <a:t>6/2/2022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008813" y="2505075"/>
            <a:ext cx="4572000"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D1CC9DD-75F5-4611-BA0B-CFB1A226639C}" type="datetime1">
              <a:rPr lang="en-US"/>
              <a:t>6/2/2022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980F1F9-2D3D-4243-878F-D000C3F2A1C4}" type="datetime1">
              <a:rPr lang="en-US"/>
              <a:t>6/2/2022</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t>6/2/2022</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85CD17-C377-4DE5-9FCA-CC7471605C58}" type="datetime1">
              <a:rPr lang="en-US"/>
              <a:t>6/2/2022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BE9F02-BE96-4BAE-86A5-1FA60D24CAE2}" type="datetime1">
              <a:rPr lang="en-US"/>
              <a:t>6/2/2022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fld id="{9D3B9702-7FBF-4720-8670-571C5E7EEDDE}" type="datetime1">
              <a:rPr lang="en-US" smtClean="0"/>
              <a:pPr/>
              <a:t>6/2/2022</a:t>
            </a:fld>
            <a:endParaRPr lang="en-US" dirty="0"/>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fld id="{8FDBFFB2-86D9-4B8F-A59A-553A60B94BBE}" type="slidenum">
              <a:rPr lang="en-US" smtClean="0"/>
              <a:pPr/>
              <a:t>‹#›</a:t>
            </a:fld>
            <a:endParaRPr lang="en-US"/>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5212" y="483325"/>
            <a:ext cx="7091361" cy="1962237"/>
          </a:xfrm>
        </p:spPr>
        <p:txBody>
          <a:bodyPr/>
          <a:lstStyle/>
          <a:p>
            <a:r>
              <a:rPr lang="en-US" dirty="0"/>
              <a:t>Welcome to our Parent Forum</a:t>
            </a:r>
          </a:p>
        </p:txBody>
      </p:sp>
      <p:sp>
        <p:nvSpPr>
          <p:cNvPr id="3" name="Subtitle 2"/>
          <p:cNvSpPr>
            <a:spLocks noGrp="1"/>
          </p:cNvSpPr>
          <p:nvPr>
            <p:ph type="subTitle" idx="1"/>
          </p:nvPr>
        </p:nvSpPr>
        <p:spPr>
          <a:xfrm>
            <a:off x="1065212" y="2445562"/>
            <a:ext cx="7091361" cy="3487941"/>
          </a:xfrm>
        </p:spPr>
        <p:txBody>
          <a:bodyPr>
            <a:normAutofit/>
          </a:bodyPr>
          <a:lstStyle/>
          <a:p>
            <a:pPr marL="342900" indent="-342900">
              <a:buFont typeface="Arial" panose="020B0604020202020204" pitchFamily="34" charset="0"/>
              <a:buChar char="•"/>
            </a:pPr>
            <a:r>
              <a:rPr lang="en-US" dirty="0"/>
              <a:t>RSHE (Relationship, Sex and Health Education)</a:t>
            </a:r>
          </a:p>
          <a:p>
            <a:pPr marL="342900" indent="-342900">
              <a:buFont typeface="Arial" panose="020B0604020202020204" pitchFamily="34" charset="0"/>
              <a:buChar char="•"/>
            </a:pPr>
            <a:r>
              <a:rPr lang="en-US" dirty="0"/>
              <a:t>LGBTQ+ inclusive Sex Education </a:t>
            </a:r>
          </a:p>
          <a:p>
            <a:pPr marL="342900" indent="-342900">
              <a:buFont typeface="Arial" panose="020B0604020202020204" pitchFamily="34" charset="0"/>
              <a:buChar char="•"/>
            </a:pPr>
            <a:r>
              <a:rPr lang="en-US" dirty="0"/>
              <a:t>Equality in our Academy </a:t>
            </a:r>
          </a:p>
          <a:p>
            <a:pPr marL="342900" indent="-342900">
              <a:buFont typeface="Arial" panose="020B0604020202020204" pitchFamily="34" charset="0"/>
              <a:buChar char="•"/>
            </a:pPr>
            <a:r>
              <a:rPr lang="en-US" dirty="0"/>
              <a:t>Non-heteronormative issues, </a:t>
            </a:r>
            <a:r>
              <a:rPr lang="en-US" dirty="0" err="1"/>
              <a:t>eg</a:t>
            </a:r>
            <a:r>
              <a:rPr lang="en-US" dirty="0"/>
              <a:t>. HBT bullying</a:t>
            </a:r>
          </a:p>
          <a:p>
            <a:pPr marL="342900" indent="-342900">
              <a:buFont typeface="Arial" panose="020B0604020202020204" pitchFamily="34" charset="0"/>
              <a:buChar char="•"/>
            </a:pPr>
            <a:endParaRPr lang="en-US" dirty="0"/>
          </a:p>
          <a:p>
            <a:r>
              <a:rPr lang="en-US" dirty="0"/>
              <a:t>This is your opportunity to find out more and be involved with the discussions to inform our new RSHE policy-writing.</a:t>
            </a:r>
          </a:p>
          <a:p>
            <a:endParaRPr lang="en-US" dirty="0"/>
          </a:p>
          <a:p>
            <a:r>
              <a:rPr lang="en-US" dirty="0"/>
              <a:t>Many thanks for attending.</a:t>
            </a:r>
          </a:p>
          <a:p>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5784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008" y="1084217"/>
            <a:ext cx="9372600" cy="3043645"/>
          </a:xfrm>
        </p:spPr>
        <p:txBody>
          <a:bodyPr>
            <a:normAutofit fontScale="90000"/>
          </a:bodyPr>
          <a:lstStyle/>
          <a:p>
            <a:r>
              <a:rPr lang="en-US" dirty="0"/>
              <a:t>Let’s break to have a look at the Relationship, Sex and Health Education schemes we use in our </a:t>
            </a:r>
            <a:r>
              <a:rPr lang="en-US" dirty="0" err="1"/>
              <a:t>schol</a:t>
            </a:r>
            <a:br>
              <a:rPr lang="en-US" dirty="0"/>
            </a:br>
            <a:br>
              <a:rPr lang="en-US" dirty="0"/>
            </a:br>
            <a:r>
              <a:rPr lang="en-US" dirty="0"/>
              <a:t>Please do share your thoughts with us either in this forum or by contacting me via  oakclass@iceni.attrust.org.uk</a:t>
            </a:r>
            <a:endParaRPr lang="en-GB" dirty="0"/>
          </a:p>
        </p:txBody>
      </p:sp>
    </p:spTree>
    <p:extLst>
      <p:ext uri="{BB962C8B-B14F-4D97-AF65-F5344CB8AC3E}">
        <p14:creationId xmlns:p14="http://schemas.microsoft.com/office/powerpoint/2010/main" val="1276068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1257108"/>
            <a:ext cx="10985863" cy="3477707"/>
          </a:xfrm>
        </p:spPr>
        <p:txBody>
          <a:bodyPr>
            <a:noAutofit/>
          </a:bodyPr>
          <a:lstStyle/>
          <a:p>
            <a:r>
              <a:rPr lang="en-US" sz="2000" dirty="0"/>
              <a:t>In teaching Relationships Education and RSE, schools should ensure that the needs of all pupils are appropriately met, and that all pupils understand the importance of equality and respect. Schools must ensure that they comply with the relevant provisions of the Equality Act 2010, (please see The Equality Act 2010 and schools: Departmental advice), under which sexual orientation and gender reassignment are amongst the protected characteristics.</a:t>
            </a:r>
            <a:br>
              <a:rPr lang="en-US" sz="2000" dirty="0"/>
            </a:br>
            <a:br>
              <a:rPr lang="en-US" sz="2000" dirty="0"/>
            </a:br>
            <a:r>
              <a:rPr lang="en-US" sz="2000" dirty="0"/>
              <a:t>Schools should ensure that all of their teaching is sensitive and age appropriate in approach and content. At the point at which schools consider it appropriate to teach their pupils about LGBT, they should ensure that this content is fully integrated into their </a:t>
            </a:r>
            <a:r>
              <a:rPr lang="en-US" sz="2000" dirty="0" err="1"/>
              <a:t>programmes</a:t>
            </a:r>
            <a:r>
              <a:rPr lang="en-US" sz="2000" dirty="0"/>
              <a:t> of study for this area of the curriculum rather than delivered as a standalone unit or lesson. Schools are free to determine how they do this, and we expect all pupils to have been taught LGBT content at a timely point as part of this area of the curriculum.</a:t>
            </a:r>
            <a:endParaRPr lang="en-GB" sz="2000" dirty="0"/>
          </a:p>
        </p:txBody>
      </p:sp>
      <p:sp>
        <p:nvSpPr>
          <p:cNvPr id="4" name="Title 1"/>
          <p:cNvSpPr txBox="1">
            <a:spLocks/>
          </p:cNvSpPr>
          <p:nvPr/>
        </p:nvSpPr>
        <p:spPr>
          <a:xfrm>
            <a:off x="4970625" y="404948"/>
            <a:ext cx="1756747" cy="69540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r>
              <a:rPr lang="en-US" dirty="0"/>
              <a:t>Equality</a:t>
            </a:r>
          </a:p>
        </p:txBody>
      </p:sp>
    </p:spTree>
    <p:extLst>
      <p:ext uri="{BB962C8B-B14F-4D97-AF65-F5344CB8AC3E}">
        <p14:creationId xmlns:p14="http://schemas.microsoft.com/office/powerpoint/2010/main" val="1111543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689" y="577117"/>
            <a:ext cx="10542124" cy="742878"/>
          </a:xfrm>
        </p:spPr>
        <p:txBody>
          <a:bodyPr/>
          <a:lstStyle/>
          <a:p>
            <a:r>
              <a:rPr lang="en-US" dirty="0"/>
              <a:t>Equality: what do we want it to look like in our school?</a:t>
            </a:r>
          </a:p>
        </p:txBody>
      </p:sp>
      <p:sp>
        <p:nvSpPr>
          <p:cNvPr id="3" name="Text Placeholder 2"/>
          <p:cNvSpPr>
            <a:spLocks noGrp="1"/>
          </p:cNvSpPr>
          <p:nvPr>
            <p:ph type="body" idx="1"/>
          </p:nvPr>
        </p:nvSpPr>
        <p:spPr>
          <a:xfrm rot="20862622">
            <a:off x="457791" y="1796143"/>
            <a:ext cx="4572000" cy="823912"/>
          </a:xfrm>
        </p:spPr>
        <p:txBody>
          <a:bodyPr/>
          <a:lstStyle/>
          <a:p>
            <a:r>
              <a:rPr lang="en-US" dirty="0"/>
              <a:t>Race, religion, disability and gender</a:t>
            </a:r>
          </a:p>
        </p:txBody>
      </p:sp>
      <p:sp>
        <p:nvSpPr>
          <p:cNvPr id="4" name="Content Placeholder 3"/>
          <p:cNvSpPr>
            <a:spLocks noGrp="1"/>
          </p:cNvSpPr>
          <p:nvPr>
            <p:ph sz="half" idx="2"/>
          </p:nvPr>
        </p:nvSpPr>
        <p:spPr>
          <a:xfrm rot="20899869">
            <a:off x="1137059" y="2509354"/>
            <a:ext cx="4572000" cy="1439908"/>
          </a:xfrm>
        </p:spPr>
        <p:txBody>
          <a:bodyPr/>
          <a:lstStyle/>
          <a:p>
            <a:pPr marL="45720" indent="0">
              <a:buNone/>
            </a:pPr>
            <a:r>
              <a:rPr lang="en-US" dirty="0"/>
              <a:t>In some countries, girls do not have an equal right to education and some cannot attend school every day because of period poverty.</a:t>
            </a:r>
          </a:p>
        </p:txBody>
      </p:sp>
      <p:sp>
        <p:nvSpPr>
          <p:cNvPr id="5" name="Text Placeholder 4"/>
          <p:cNvSpPr>
            <a:spLocks noGrp="1"/>
          </p:cNvSpPr>
          <p:nvPr>
            <p:ph type="body" sz="quarter" idx="3"/>
          </p:nvPr>
        </p:nvSpPr>
        <p:spPr>
          <a:xfrm rot="619263">
            <a:off x="7008813" y="1721902"/>
            <a:ext cx="4572000" cy="823912"/>
          </a:xfrm>
        </p:spPr>
        <p:txBody>
          <a:bodyPr/>
          <a:lstStyle/>
          <a:p>
            <a:r>
              <a:rPr lang="en-US" dirty="0"/>
              <a:t>Heteronormativity assumption is that all relationships are man and woman</a:t>
            </a:r>
          </a:p>
        </p:txBody>
      </p:sp>
      <p:sp>
        <p:nvSpPr>
          <p:cNvPr id="6" name="Content Placeholder 5"/>
          <p:cNvSpPr>
            <a:spLocks noGrp="1"/>
          </p:cNvSpPr>
          <p:nvPr>
            <p:ph sz="quarter" idx="4"/>
          </p:nvPr>
        </p:nvSpPr>
        <p:spPr>
          <a:xfrm rot="583325">
            <a:off x="6120539" y="2609269"/>
            <a:ext cx="4572000" cy="2863759"/>
          </a:xfrm>
        </p:spPr>
        <p:txBody>
          <a:bodyPr/>
          <a:lstStyle/>
          <a:p>
            <a:pPr marL="45720" indent="0">
              <a:buNone/>
            </a:pPr>
            <a:r>
              <a:rPr lang="en-US" b="1" dirty="0"/>
              <a:t>Sports Day – time trials:                                    </a:t>
            </a:r>
            <a:r>
              <a:rPr lang="en-US" dirty="0"/>
              <a:t>11 out of 23 children in Oak Class voted they would rather have time- </a:t>
            </a:r>
            <a:r>
              <a:rPr lang="en-US" dirty="0" err="1"/>
              <a:t>trialled</a:t>
            </a:r>
            <a:r>
              <a:rPr lang="en-US" dirty="0"/>
              <a:t> races on Sports Day to give less fast children the opportunity to win a race; comments from the other 12 were: ‘We love racing our friends’ and, ‘What if we were in a time-</a:t>
            </a:r>
            <a:r>
              <a:rPr lang="en-US" dirty="0" err="1"/>
              <a:t>trialled</a:t>
            </a:r>
            <a:r>
              <a:rPr lang="en-US" dirty="0"/>
              <a:t> heat and THEN lost against a Year 3?’                                                         We’re undecided – what do you think?</a:t>
            </a:r>
          </a:p>
        </p:txBody>
      </p:sp>
      <p:sp>
        <p:nvSpPr>
          <p:cNvPr id="7" name="Text Placeholder 2"/>
          <p:cNvSpPr txBox="1">
            <a:spLocks/>
          </p:cNvSpPr>
          <p:nvPr/>
        </p:nvSpPr>
        <p:spPr>
          <a:xfrm rot="20862622">
            <a:off x="1069317" y="3749840"/>
            <a:ext cx="4979687" cy="82391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0"/>
              </a:spcBef>
              <a:buSzPct val="80000"/>
              <a:buFont typeface="Wingdings" panose="05000000000000000000" pitchFamily="2" charset="2"/>
              <a:buNone/>
              <a:defRPr sz="2100" b="0" kern="1200">
                <a:solidFill>
                  <a:schemeClr val="accent2"/>
                </a:solidFill>
                <a:latin typeface="+mn-lt"/>
                <a:ea typeface="+mn-ea"/>
                <a:cs typeface="+mn-cs"/>
              </a:defRPr>
            </a:lvl1pPr>
            <a:lvl2pPr marL="457200" indent="0" algn="l" defTabSz="914400" rtl="0" eaLnBrk="1" latinLnBrk="0" hangingPunct="1">
              <a:lnSpc>
                <a:spcPct val="90000"/>
              </a:lnSpc>
              <a:spcBef>
                <a:spcPts val="1000"/>
              </a:spcBef>
              <a:buSzPct val="80000"/>
              <a:buFont typeface="Wingdings" panose="05000000000000000000" pitchFamily="2"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800"/>
              </a:spcBef>
              <a:buSzPct val="80000"/>
              <a:buFont typeface="Wingdings" panose="05000000000000000000" pitchFamily="2"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800"/>
              </a:spcBef>
              <a:buSzPct val="80000"/>
              <a:buFont typeface="Wingdings" panose="05000000000000000000" pitchFamily="2"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800"/>
              </a:spcBef>
              <a:buSzPct val="80000"/>
              <a:buFont typeface="Wingdings" panose="05000000000000000000" pitchFamily="2"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800"/>
              </a:spcBef>
              <a:buSzPct val="80000"/>
              <a:buFont typeface="Wingdings" panose="05000000000000000000" pitchFamily="2"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800"/>
              </a:spcBef>
              <a:buSzPct val="80000"/>
              <a:buFont typeface="Wingdings" panose="05000000000000000000" pitchFamily="2"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800"/>
              </a:spcBef>
              <a:buSzPct val="80000"/>
              <a:buFont typeface="Wingdings" panose="05000000000000000000" pitchFamily="2"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800"/>
              </a:spcBef>
              <a:buSzPct val="80000"/>
              <a:buFont typeface="Wingdings" panose="05000000000000000000" pitchFamily="2" charset="2"/>
              <a:buNone/>
              <a:defRPr sz="1600" b="1" kern="1200">
                <a:solidFill>
                  <a:schemeClr val="tx1"/>
                </a:solidFill>
                <a:latin typeface="+mn-lt"/>
                <a:ea typeface="+mn-ea"/>
                <a:cs typeface="+mn-cs"/>
              </a:defRPr>
            </a:lvl9pPr>
          </a:lstStyle>
          <a:p>
            <a:r>
              <a:rPr lang="en-US" dirty="0"/>
              <a:t>‘Good girl’</a:t>
            </a:r>
          </a:p>
          <a:p>
            <a:r>
              <a:rPr lang="en-US" dirty="0"/>
              <a:t>‘I need a strong boy to help me carry…’</a:t>
            </a:r>
          </a:p>
        </p:txBody>
      </p:sp>
    </p:spTree>
    <p:extLst>
      <p:ext uri="{BB962C8B-B14F-4D97-AF65-F5344CB8AC3E}">
        <p14:creationId xmlns:p14="http://schemas.microsoft.com/office/powerpoint/2010/main" val="955224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922" y="378822"/>
            <a:ext cx="9372600" cy="512439"/>
          </a:xfrm>
        </p:spPr>
        <p:txBody>
          <a:bodyPr>
            <a:normAutofit fontScale="90000"/>
          </a:bodyPr>
          <a:lstStyle/>
          <a:p>
            <a:r>
              <a:rPr lang="en-US" dirty="0"/>
              <a:t>Questions from the children’s ‘Ask it Basket’</a:t>
            </a:r>
            <a:endParaRPr lang="en-GB" dirty="0"/>
          </a:p>
        </p:txBody>
      </p:sp>
      <p:sp>
        <p:nvSpPr>
          <p:cNvPr id="3" name="Content Placeholder 2"/>
          <p:cNvSpPr>
            <a:spLocks noGrp="1"/>
          </p:cNvSpPr>
          <p:nvPr>
            <p:ph sz="half" idx="1"/>
          </p:nvPr>
        </p:nvSpPr>
        <p:spPr>
          <a:xfrm>
            <a:off x="846410" y="1025435"/>
            <a:ext cx="5462949" cy="4114800"/>
          </a:xfrm>
        </p:spPr>
        <p:txBody>
          <a:bodyPr>
            <a:normAutofit fontScale="92500"/>
          </a:bodyPr>
          <a:lstStyle/>
          <a:p>
            <a:pPr marL="45720" indent="0">
              <a:buNone/>
            </a:pPr>
            <a:r>
              <a:rPr lang="en-US" dirty="0"/>
              <a:t>Does a tadpole sperm just pop out?</a:t>
            </a:r>
          </a:p>
          <a:p>
            <a:pPr marL="45720" indent="0">
              <a:buNone/>
            </a:pPr>
            <a:r>
              <a:rPr lang="en-US" dirty="0"/>
              <a:t>How do erections happen?</a:t>
            </a:r>
          </a:p>
          <a:p>
            <a:pPr marL="45720" indent="0">
              <a:buNone/>
            </a:pPr>
            <a:r>
              <a:rPr lang="en-US" dirty="0"/>
              <a:t>Why do men have hairy chests and girls don’t?</a:t>
            </a:r>
          </a:p>
          <a:p>
            <a:pPr marL="45720" indent="0">
              <a:buNone/>
            </a:pPr>
            <a:r>
              <a:rPr lang="en-US" dirty="0"/>
              <a:t>Are girls’ eggs the size of hard boiled eggs?</a:t>
            </a:r>
          </a:p>
          <a:p>
            <a:pPr marL="45720" indent="0">
              <a:buNone/>
            </a:pPr>
            <a:r>
              <a:rPr lang="en-US" dirty="0"/>
              <a:t>Age of consent</a:t>
            </a:r>
          </a:p>
          <a:p>
            <a:pPr marL="45720" indent="0">
              <a:buNone/>
            </a:pPr>
            <a:r>
              <a:rPr lang="en-US" dirty="0"/>
              <a:t>When do your eyelids open in the tummy? </a:t>
            </a:r>
          </a:p>
          <a:p>
            <a:pPr marL="45720" indent="0">
              <a:buNone/>
            </a:pPr>
            <a:r>
              <a:rPr lang="en-US" dirty="0"/>
              <a:t>Is it possible for babies to die in the tummy? Is it possible for babies to die? Can the mummies die giving birth? Can we die in our beds? </a:t>
            </a:r>
          </a:p>
          <a:p>
            <a:pPr marL="45720" indent="0">
              <a:buNone/>
            </a:pPr>
            <a:endParaRPr lang="en-GB" dirty="0"/>
          </a:p>
        </p:txBody>
      </p:sp>
      <p:sp>
        <p:nvSpPr>
          <p:cNvPr id="4" name="Content Placeholder 3"/>
          <p:cNvSpPr>
            <a:spLocks noGrp="1"/>
          </p:cNvSpPr>
          <p:nvPr>
            <p:ph sz="half" idx="2"/>
          </p:nvPr>
        </p:nvSpPr>
        <p:spPr>
          <a:xfrm>
            <a:off x="6682241" y="1045029"/>
            <a:ext cx="4572000" cy="4114800"/>
          </a:xfrm>
        </p:spPr>
        <p:txBody>
          <a:bodyPr>
            <a:normAutofit fontScale="92500"/>
          </a:bodyPr>
          <a:lstStyle/>
          <a:p>
            <a:pPr marL="45720" indent="0">
              <a:buNone/>
            </a:pPr>
            <a:r>
              <a:rPr lang="en-US" dirty="0"/>
              <a:t>Can someone 100 years old have sex?</a:t>
            </a:r>
          </a:p>
          <a:p>
            <a:pPr marL="45720" indent="0">
              <a:buNone/>
            </a:pPr>
            <a:r>
              <a:rPr lang="en-US" b="1" dirty="0">
                <a:solidFill>
                  <a:srgbClr val="FF0000"/>
                </a:solidFill>
              </a:rPr>
              <a:t>Do you have to have sex if you don’t want to?</a:t>
            </a:r>
          </a:p>
          <a:p>
            <a:pPr marL="45720" indent="0">
              <a:buNone/>
            </a:pPr>
            <a:r>
              <a:rPr lang="en-US" dirty="0"/>
              <a:t>What age do you start growing breasts?</a:t>
            </a:r>
          </a:p>
          <a:p>
            <a:pPr marL="45720" indent="0">
              <a:buNone/>
            </a:pPr>
            <a:r>
              <a:rPr lang="en-US" dirty="0"/>
              <a:t>When a man has sex with a man can they have babies?</a:t>
            </a:r>
          </a:p>
          <a:p>
            <a:pPr marL="45720" indent="0">
              <a:buNone/>
            </a:pPr>
            <a:r>
              <a:rPr lang="en-US" dirty="0"/>
              <a:t>Do you have to have sex to have children? </a:t>
            </a:r>
          </a:p>
          <a:p>
            <a:pPr marL="45720" indent="0">
              <a:buNone/>
            </a:pPr>
            <a:r>
              <a:rPr lang="en-US" dirty="0"/>
              <a:t>If you’re gay, how does it work?</a:t>
            </a:r>
            <a:endParaRPr lang="en-GB" dirty="0"/>
          </a:p>
        </p:txBody>
      </p:sp>
    </p:spTree>
    <p:extLst>
      <p:ext uri="{BB962C8B-B14F-4D97-AF65-F5344CB8AC3E}">
        <p14:creationId xmlns:p14="http://schemas.microsoft.com/office/powerpoint/2010/main" val="1794761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6992" y="1071154"/>
            <a:ext cx="9372600" cy="1097577"/>
          </a:xfrm>
        </p:spPr>
        <p:txBody>
          <a:bodyPr>
            <a:normAutofit fontScale="90000"/>
          </a:bodyPr>
          <a:lstStyle/>
          <a:p>
            <a:r>
              <a:rPr lang="en-US" dirty="0"/>
              <a:t>My experience so far:</a:t>
            </a:r>
            <a:br>
              <a:rPr lang="en-US" dirty="0"/>
            </a:br>
            <a:r>
              <a:rPr lang="en-US" dirty="0"/>
              <a:t>Openly talking about LGBTQ+ becomes the norm</a:t>
            </a:r>
            <a:endParaRPr lang="en-GB" dirty="0"/>
          </a:p>
        </p:txBody>
      </p:sp>
      <p:sp>
        <p:nvSpPr>
          <p:cNvPr id="5" name="Content Placeholder 4"/>
          <p:cNvSpPr>
            <a:spLocks noGrp="1"/>
          </p:cNvSpPr>
          <p:nvPr>
            <p:ph sz="half" idx="2"/>
          </p:nvPr>
        </p:nvSpPr>
        <p:spPr>
          <a:xfrm>
            <a:off x="834115" y="2649071"/>
            <a:ext cx="11158355" cy="2301752"/>
          </a:xfrm>
        </p:spPr>
        <p:txBody>
          <a:bodyPr>
            <a:normAutofit/>
          </a:bodyPr>
          <a:lstStyle/>
          <a:p>
            <a:pPr marL="45720" indent="0">
              <a:buNone/>
            </a:pPr>
            <a:r>
              <a:rPr lang="en-US" dirty="0"/>
              <a:t>Topic on Islam – questions from the children about segregating men and women in the Mosque.</a:t>
            </a:r>
          </a:p>
          <a:p>
            <a:pPr marL="45720" indent="0">
              <a:buNone/>
            </a:pPr>
            <a:r>
              <a:rPr lang="en-US" dirty="0"/>
              <a:t>One Y6 child in RSHE last week when we had been making sure we know some of the gender and sexuality vocabulary said: ‘What is the point if you can’t just be who you really are?’</a:t>
            </a:r>
          </a:p>
          <a:p>
            <a:pPr marL="45720" indent="0">
              <a:buNone/>
            </a:pPr>
            <a:r>
              <a:rPr lang="en-US" dirty="0"/>
              <a:t> </a:t>
            </a:r>
            <a:endParaRPr lang="en-GB" dirty="0"/>
          </a:p>
        </p:txBody>
      </p:sp>
    </p:spTree>
    <p:extLst>
      <p:ext uri="{BB962C8B-B14F-4D97-AF65-F5344CB8AC3E}">
        <p14:creationId xmlns:p14="http://schemas.microsoft.com/office/powerpoint/2010/main" val="542851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7383"/>
            <a:ext cx="10757853" cy="747570"/>
          </a:xfrm>
        </p:spPr>
        <p:txBody>
          <a:bodyPr/>
          <a:lstStyle/>
          <a:p>
            <a:r>
              <a:rPr lang="en-US" dirty="0"/>
              <a:t>Why should schools do as much as we do for SRE?</a:t>
            </a:r>
          </a:p>
        </p:txBody>
      </p:sp>
      <p:sp>
        <p:nvSpPr>
          <p:cNvPr id="3" name="TextBox 2"/>
          <p:cNvSpPr txBox="1"/>
          <p:nvPr/>
        </p:nvSpPr>
        <p:spPr>
          <a:xfrm>
            <a:off x="2181497" y="1034953"/>
            <a:ext cx="9771018" cy="4801314"/>
          </a:xfrm>
          <a:prstGeom prst="rect">
            <a:avLst/>
          </a:prstGeom>
          <a:noFill/>
        </p:spPr>
        <p:txBody>
          <a:bodyPr wrap="square" rtlCol="0">
            <a:spAutoFit/>
          </a:bodyPr>
          <a:lstStyle/>
          <a:p>
            <a:r>
              <a:rPr lang="en-US" b="1" dirty="0"/>
              <a:t>Survey of Oak Class July 2019</a:t>
            </a:r>
          </a:p>
          <a:p>
            <a:endParaRPr lang="en-US" b="1" dirty="0"/>
          </a:p>
          <a:p>
            <a:pPr lvl="0"/>
            <a:r>
              <a:rPr lang="en-GB" dirty="0"/>
              <a:t>Whose parents/carers had talked to them about puberty before today? </a:t>
            </a:r>
            <a:r>
              <a:rPr lang="en-GB" b="1" dirty="0"/>
              <a:t>15/25</a:t>
            </a:r>
            <a:endParaRPr lang="en-GB" dirty="0"/>
          </a:p>
          <a:p>
            <a:r>
              <a:rPr lang="en-GB" dirty="0"/>
              <a:t> </a:t>
            </a:r>
          </a:p>
          <a:p>
            <a:pPr lvl="0"/>
            <a:r>
              <a:rPr lang="en-GB" dirty="0"/>
              <a:t>Whose p/c had talked to them about sex before today? </a:t>
            </a:r>
            <a:r>
              <a:rPr lang="en-GB" b="1" dirty="0"/>
              <a:t>10/25</a:t>
            </a:r>
            <a:endParaRPr lang="en-GB" dirty="0"/>
          </a:p>
          <a:p>
            <a:r>
              <a:rPr lang="en-GB" dirty="0"/>
              <a:t> </a:t>
            </a:r>
          </a:p>
          <a:p>
            <a:pPr lvl="0"/>
            <a:r>
              <a:rPr lang="en-GB" dirty="0"/>
              <a:t>Whose p/c had talked to them about periods before today? </a:t>
            </a:r>
            <a:r>
              <a:rPr lang="en-GB" b="1" dirty="0"/>
              <a:t>15/25       (4 girls)</a:t>
            </a:r>
            <a:endParaRPr lang="en-GB" dirty="0"/>
          </a:p>
          <a:p>
            <a:r>
              <a:rPr lang="en-GB" dirty="0"/>
              <a:t> </a:t>
            </a:r>
          </a:p>
          <a:p>
            <a:pPr lvl="0"/>
            <a:r>
              <a:rPr lang="en-GB" dirty="0"/>
              <a:t>Who had heard of wet dreams before today? </a:t>
            </a:r>
            <a:r>
              <a:rPr lang="en-GB" b="1" dirty="0"/>
              <a:t>1/25</a:t>
            </a:r>
          </a:p>
          <a:p>
            <a:pPr lvl="0"/>
            <a:r>
              <a:rPr lang="en-GB" dirty="0"/>
              <a:t> </a:t>
            </a:r>
          </a:p>
          <a:p>
            <a:pPr lvl="0"/>
            <a:r>
              <a:rPr lang="en-GB" dirty="0"/>
              <a:t>Who found today useful? </a:t>
            </a:r>
            <a:r>
              <a:rPr lang="en-GB" b="1" dirty="0"/>
              <a:t>25/25 (I said they didn’t have to say yes!)</a:t>
            </a:r>
            <a:endParaRPr lang="en-GB" dirty="0"/>
          </a:p>
          <a:p>
            <a:r>
              <a:rPr lang="en-GB" dirty="0"/>
              <a:t> </a:t>
            </a:r>
          </a:p>
          <a:p>
            <a:pPr lvl="0"/>
            <a:r>
              <a:rPr lang="en-GB" dirty="0"/>
              <a:t>Was anyone a bit ‘grossed out’ (their words) now? </a:t>
            </a:r>
            <a:r>
              <a:rPr lang="en-GB" b="1" dirty="0"/>
              <a:t>NO</a:t>
            </a:r>
            <a:r>
              <a:rPr lang="en-GB" dirty="0"/>
              <a:t> </a:t>
            </a:r>
          </a:p>
          <a:p>
            <a:pPr lvl="0"/>
            <a:endParaRPr lang="en-GB" dirty="0"/>
          </a:p>
          <a:p>
            <a:r>
              <a:rPr lang="en-GB" b="1" dirty="0"/>
              <a:t>One boy said: It’s been really good to learn from the teenagers on the videos (Lil-lets Puberty) and the class discussion has helped.</a:t>
            </a:r>
            <a:endParaRPr lang="en-US" b="1" dirty="0"/>
          </a:p>
          <a:p>
            <a:endParaRPr lang="en-GB" dirty="0"/>
          </a:p>
        </p:txBody>
      </p:sp>
    </p:spTree>
    <p:extLst>
      <p:ext uri="{BB962C8B-B14F-4D97-AF65-F5344CB8AC3E}">
        <p14:creationId xmlns:p14="http://schemas.microsoft.com/office/powerpoint/2010/main" val="3352944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8" y="694396"/>
            <a:ext cx="10911106" cy="5909310"/>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Over to you…</a:t>
            </a:r>
          </a:p>
          <a:p>
            <a:pPr algn="ctr"/>
            <a:r>
              <a:rPr lang="en-US" sz="5400" b="1" dirty="0">
                <a:ln w="9525">
                  <a:solidFill>
                    <a:schemeClr val="bg1"/>
                  </a:solidFill>
                  <a:prstDash val="solid"/>
                </a:ln>
                <a:effectLst>
                  <a:outerShdw blurRad="12700" dist="38100" dir="2700000" algn="tl" rotWithShape="0">
                    <a:schemeClr val="bg1">
                      <a:lumMod val="50000"/>
                    </a:schemeClr>
                  </a:outerShdw>
                </a:effectLst>
              </a:rPr>
              <a:t>Tell us your thoughts</a:t>
            </a:r>
          </a:p>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OR</a:t>
            </a:r>
          </a:p>
          <a:p>
            <a:pPr marL="914400" indent="-914400" algn="ctr">
              <a:buAutoNum type="arabicPeriod"/>
            </a:pPr>
            <a:r>
              <a:rPr lang="en-US" sz="5400" b="1" dirty="0">
                <a:ln w="9525">
                  <a:solidFill>
                    <a:schemeClr val="bg1"/>
                  </a:solidFill>
                  <a:prstDash val="solid"/>
                </a:ln>
                <a:effectLst>
                  <a:outerShdw blurRad="12700" dist="38100" dir="2700000" algn="tl" rotWithShape="0">
                    <a:schemeClr val="bg1">
                      <a:lumMod val="50000"/>
                    </a:schemeClr>
                  </a:outerShdw>
                </a:effectLst>
              </a:rPr>
              <a:t>Use the Ask It Basket</a:t>
            </a:r>
          </a:p>
          <a:p>
            <a:pPr marL="914400" indent="-914400" algn="ctr">
              <a:buAutoNum type="arabicPeriod"/>
            </a:pPr>
            <a:r>
              <a:rPr lang="en-US" sz="5400" b="1" dirty="0">
                <a:ln w="9525">
                  <a:solidFill>
                    <a:schemeClr val="bg1"/>
                  </a:solidFill>
                  <a:prstDash val="solid"/>
                </a:ln>
                <a:effectLst>
                  <a:outerShdw blurRad="12700" dist="38100" dir="2700000" algn="tl" rotWithShape="0">
                    <a:schemeClr val="bg1">
                      <a:lumMod val="50000"/>
                    </a:schemeClr>
                  </a:outerShdw>
                </a:effectLst>
              </a:rPr>
              <a:t>Email oakclass@iceni.attrust.org.uk</a:t>
            </a:r>
          </a:p>
          <a:p>
            <a:pPr marL="914400" indent="-914400" algn="ctr">
              <a:buAutoNum type="arabicPeriod"/>
            </a:pP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679647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0933" y="1186543"/>
            <a:ext cx="9639798" cy="3215640"/>
          </a:xfrm>
        </p:spPr>
        <p:txBody>
          <a:bodyPr/>
          <a:lstStyle/>
          <a:p>
            <a:pPr marL="45720" indent="0" algn="ctr">
              <a:buNone/>
            </a:pPr>
            <a:r>
              <a:rPr lang="en-US" b="1" dirty="0"/>
              <a:t>We will send out the information from this evening </a:t>
            </a:r>
            <a:r>
              <a:rPr lang="en-US" b="1"/>
              <a:t>via email to all parents.</a:t>
            </a:r>
            <a:endParaRPr lang="en-US" b="1" dirty="0"/>
          </a:p>
          <a:p>
            <a:pPr marL="45720" indent="0" algn="ctr">
              <a:buNone/>
            </a:pPr>
            <a:r>
              <a:rPr lang="en-US" b="1" dirty="0"/>
              <a:t>Thank you so much for attending this evening.</a:t>
            </a:r>
          </a:p>
        </p:txBody>
      </p:sp>
    </p:spTree>
    <p:extLst>
      <p:ext uri="{BB962C8B-B14F-4D97-AF65-F5344CB8AC3E}">
        <p14:creationId xmlns:p14="http://schemas.microsoft.com/office/powerpoint/2010/main" val="147088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57646"/>
            <a:ext cx="10816046" cy="747570"/>
          </a:xfrm>
        </p:spPr>
        <p:txBody>
          <a:bodyPr/>
          <a:lstStyle/>
          <a:p>
            <a:r>
              <a:rPr lang="fr-FR" dirty="0" err="1"/>
              <a:t>Secretary</a:t>
            </a:r>
            <a:r>
              <a:rPr lang="fr-FR" dirty="0"/>
              <a:t> of State for Education in April Damian </a:t>
            </a:r>
            <a:r>
              <a:rPr lang="fr-FR" dirty="0" err="1"/>
              <a:t>Hinds</a:t>
            </a:r>
            <a:r>
              <a:rPr lang="fr-FR" dirty="0"/>
              <a:t>: </a:t>
            </a:r>
            <a:endParaRPr lang="en-US" dirty="0"/>
          </a:p>
        </p:txBody>
      </p:sp>
      <p:sp>
        <p:nvSpPr>
          <p:cNvPr id="3" name="Content Placeholder 2"/>
          <p:cNvSpPr>
            <a:spLocks noGrp="1"/>
          </p:cNvSpPr>
          <p:nvPr>
            <p:ph idx="1"/>
          </p:nvPr>
        </p:nvSpPr>
        <p:spPr>
          <a:xfrm>
            <a:off x="2208213" y="1600199"/>
            <a:ext cx="9372600" cy="4173583"/>
          </a:xfrm>
        </p:spPr>
        <p:txBody>
          <a:bodyPr>
            <a:noAutofit/>
          </a:bodyPr>
          <a:lstStyle/>
          <a:p>
            <a:pPr marL="45720" indent="0">
              <a:buNone/>
            </a:pPr>
            <a:r>
              <a:rPr lang="en-US" sz="2800" dirty="0"/>
              <a:t>It is 19 years since the sex and relationships education guidance was last updated. The world that our children and young people face today is very different, and the way in which they build relationships, interact with their peers and manage their own mental and physical wellbeing has changed significantly. For many young people today, there is little distinction between their online and offline lives. That is why I believe that, now more than ever, it is necessary for us to give young people the knowledge that they need </a:t>
            </a:r>
            <a:r>
              <a:rPr lang="en-US" sz="2800" b="1" dirty="0"/>
              <a:t>in every context to lead safe, happy and healthy lives.</a:t>
            </a:r>
          </a:p>
        </p:txBody>
      </p:sp>
    </p:spTree>
    <p:extLst>
      <p:ext uri="{BB962C8B-B14F-4D97-AF65-F5344CB8AC3E}">
        <p14:creationId xmlns:p14="http://schemas.microsoft.com/office/powerpoint/2010/main" val="2083928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67240" y="1299753"/>
            <a:ext cx="10763206" cy="4114800"/>
          </a:xfrm>
        </p:spPr>
        <p:txBody>
          <a:bodyPr>
            <a:normAutofit/>
          </a:bodyPr>
          <a:lstStyle/>
          <a:p>
            <a:r>
              <a:rPr lang="en-US" sz="2400" dirty="0"/>
              <a:t>In July 2019, 4 girls in Oak Class at Iceni </a:t>
            </a:r>
            <a:r>
              <a:rPr lang="en-US" sz="2400" dirty="0" err="1"/>
              <a:t>Hockwold</a:t>
            </a:r>
            <a:r>
              <a:rPr lang="en-US" sz="2400" dirty="0"/>
              <a:t> did not know what a period was yet we know that girls in Key Stage 1 can begin menstruating with signs of puberty beginning even earlier.</a:t>
            </a:r>
          </a:p>
          <a:p>
            <a:r>
              <a:rPr lang="en-US" sz="2400" dirty="0"/>
              <a:t>For young people, school remains the preferred source of information followed by parents. School adults and peers are seen as impartial and less embarrassing to talk in front of.</a:t>
            </a:r>
          </a:p>
          <a:p>
            <a:r>
              <a:rPr lang="en-US" sz="2400" dirty="0"/>
              <a:t>1 in 4 primary aged trans children experience HBT bullying.</a:t>
            </a:r>
          </a:p>
          <a:p>
            <a:r>
              <a:rPr lang="en-US" sz="2400" dirty="0"/>
              <a:t>58% of trans people knew they were transgender by the age of 11 – Year 6.</a:t>
            </a:r>
          </a:p>
          <a:p>
            <a:pPr marL="45720" indent="0">
              <a:buNone/>
            </a:pPr>
            <a:endParaRPr lang="en-US" dirty="0"/>
          </a:p>
        </p:txBody>
      </p:sp>
      <p:sp>
        <p:nvSpPr>
          <p:cNvPr id="6" name="Title 1"/>
          <p:cNvSpPr>
            <a:spLocks noGrp="1"/>
          </p:cNvSpPr>
          <p:nvPr>
            <p:ph type="title"/>
          </p:nvPr>
        </p:nvSpPr>
        <p:spPr>
          <a:xfrm>
            <a:off x="967240" y="444137"/>
            <a:ext cx="10175377" cy="760633"/>
          </a:xfrm>
        </p:spPr>
        <p:txBody>
          <a:bodyPr>
            <a:normAutofit fontScale="90000"/>
          </a:bodyPr>
          <a:lstStyle/>
          <a:p>
            <a:r>
              <a:rPr lang="en-US" dirty="0"/>
              <a:t>A few interesting facts helping us formulate our policy and long term plans:</a:t>
            </a:r>
          </a:p>
        </p:txBody>
      </p:sp>
    </p:spTree>
    <p:extLst>
      <p:ext uri="{BB962C8B-B14F-4D97-AF65-F5344CB8AC3E}">
        <p14:creationId xmlns:p14="http://schemas.microsoft.com/office/powerpoint/2010/main" val="3866169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9756" y="222068"/>
            <a:ext cx="5877696" cy="760633"/>
          </a:xfrm>
        </p:spPr>
        <p:txBody>
          <a:bodyPr/>
          <a:lstStyle/>
          <a:p>
            <a:r>
              <a:rPr lang="en-US" dirty="0"/>
              <a:t>What have we done so far?</a:t>
            </a:r>
          </a:p>
        </p:txBody>
      </p:sp>
      <p:sp>
        <p:nvSpPr>
          <p:cNvPr id="3" name="Content Placeholder 2"/>
          <p:cNvSpPr>
            <a:spLocks noGrp="1"/>
          </p:cNvSpPr>
          <p:nvPr>
            <p:ph sz="half" idx="1"/>
          </p:nvPr>
        </p:nvSpPr>
        <p:spPr>
          <a:xfrm>
            <a:off x="326571" y="1080672"/>
            <a:ext cx="6440579" cy="4114800"/>
          </a:xfrm>
        </p:spPr>
        <p:txBody>
          <a:bodyPr>
            <a:normAutofit lnSpcReduction="10000"/>
          </a:bodyPr>
          <a:lstStyle/>
          <a:p>
            <a:pPr marL="45720" indent="0">
              <a:buNone/>
            </a:pPr>
            <a:r>
              <a:rPr lang="en-US" dirty="0"/>
              <a:t>At Iceni </a:t>
            </a:r>
            <a:r>
              <a:rPr lang="en-US" dirty="0" err="1"/>
              <a:t>Hockwold</a:t>
            </a:r>
            <a:r>
              <a:rPr lang="en-US" dirty="0"/>
              <a:t>, one of our priorities has always been equality and ensuring that everyone feels welcome in our school: age, race, religion, married/civil partnership, pregnancy/maternity, disability, sex and sexual orientation are the protected characteristics from the Equalities Act 2010. We want our whole school community to work together on this: children, parents, staff and governors.</a:t>
            </a:r>
          </a:p>
          <a:p>
            <a:pPr marL="45720" indent="0">
              <a:buNone/>
            </a:pPr>
            <a:r>
              <a:rPr lang="en-US" dirty="0"/>
              <a:t>With staff, everyone feels confident challenging HBT bullying. For example, ‘You’re so gay’ is an often-used intentional put-down by children at our school but we are all now able to explain to children why this is not acceptable – even as ‘banter’.</a:t>
            </a:r>
          </a:p>
          <a:p>
            <a:pPr marL="45720" indent="0">
              <a:buNone/>
            </a:pPr>
            <a:r>
              <a:rPr lang="en-US" dirty="0"/>
              <a:t>We have two Accessible Toilets.</a:t>
            </a:r>
          </a:p>
          <a:p>
            <a:pPr marL="45720" indent="0">
              <a:buNone/>
            </a:pPr>
            <a:endParaRPr lang="en-US" dirty="0"/>
          </a:p>
        </p:txBody>
      </p:sp>
      <p:sp>
        <p:nvSpPr>
          <p:cNvPr id="4" name="Content Placeholder 3"/>
          <p:cNvSpPr>
            <a:spLocks noGrp="1"/>
          </p:cNvSpPr>
          <p:nvPr>
            <p:ph sz="half" idx="2"/>
          </p:nvPr>
        </p:nvSpPr>
        <p:spPr>
          <a:xfrm>
            <a:off x="6969625" y="1080671"/>
            <a:ext cx="4572000" cy="5150311"/>
          </a:xfrm>
        </p:spPr>
        <p:txBody>
          <a:bodyPr>
            <a:normAutofit lnSpcReduction="10000"/>
          </a:bodyPr>
          <a:lstStyle/>
          <a:p>
            <a:pPr marL="45720" indent="0">
              <a:buNone/>
            </a:pPr>
            <a:r>
              <a:rPr lang="en-US" dirty="0"/>
              <a:t>We’ve made sure we have a variety of reading materials for children so that children from non-heteronormative families (and their families) feel that they are represented.</a:t>
            </a:r>
          </a:p>
          <a:p>
            <a:pPr marL="45720" indent="0">
              <a:buNone/>
            </a:pPr>
            <a:r>
              <a:rPr lang="en-US" dirty="0"/>
              <a:t>We want to be proactive: if not living with gay parents, for example, our children are more than likely to have extended family members who are gay – we want to make sure everyone feels welcome.</a:t>
            </a:r>
          </a:p>
          <a:p>
            <a:pPr marL="45720" indent="0">
              <a:buNone/>
            </a:pPr>
            <a:r>
              <a:rPr lang="en-US" dirty="0"/>
              <a:t>The new RSHE Curriculum came into effect in September 2020 when it became statutory for all schools – we had already been trialing it for a year and so have been able to support other schools to make the transition too.</a:t>
            </a:r>
            <a:endParaRPr lang="en-GB" dirty="0"/>
          </a:p>
        </p:txBody>
      </p:sp>
    </p:spTree>
    <p:extLst>
      <p:ext uri="{BB962C8B-B14F-4D97-AF65-F5344CB8AC3E}">
        <p14:creationId xmlns:p14="http://schemas.microsoft.com/office/powerpoint/2010/main" val="1134543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871" y="121024"/>
            <a:ext cx="4356164" cy="1358154"/>
          </a:xfrm>
        </p:spPr>
        <p:txBody>
          <a:bodyPr>
            <a:normAutofit/>
          </a:bodyPr>
          <a:lstStyle/>
          <a:p>
            <a:r>
              <a:rPr lang="en-US" sz="2800" dirty="0"/>
              <a:t>We went from teaching the sex </a:t>
            </a:r>
            <a:r>
              <a:rPr lang="en-US" sz="2800" dirty="0" err="1"/>
              <a:t>ed</a:t>
            </a:r>
            <a:r>
              <a:rPr lang="en-US" sz="2800" dirty="0"/>
              <a:t> part with resources like this…</a:t>
            </a:r>
            <a:endParaRPr lang="en-GB" sz="2800" dirty="0"/>
          </a:p>
        </p:txBody>
      </p:sp>
      <p:pic>
        <p:nvPicPr>
          <p:cNvPr id="5" name="Picture 4"/>
          <p:cNvPicPr>
            <a:picLocks noChangeAspect="1"/>
          </p:cNvPicPr>
          <p:nvPr/>
        </p:nvPicPr>
        <p:blipFill rotWithShape="1">
          <a:blip r:embed="rId2"/>
          <a:srcRect l="29653" t="35119" r="28972" b="9910"/>
          <a:stretch/>
        </p:blipFill>
        <p:spPr>
          <a:xfrm>
            <a:off x="1024871" y="1479177"/>
            <a:ext cx="4356164" cy="3253910"/>
          </a:xfrm>
          <a:prstGeom prst="rect">
            <a:avLst/>
          </a:prstGeom>
        </p:spPr>
      </p:pic>
      <p:pic>
        <p:nvPicPr>
          <p:cNvPr id="6" name="Picture 5"/>
          <p:cNvPicPr>
            <a:picLocks noChangeAspect="1"/>
          </p:cNvPicPr>
          <p:nvPr/>
        </p:nvPicPr>
        <p:blipFill rotWithShape="1">
          <a:blip r:embed="rId3"/>
          <a:srcRect l="12139" t="28676" r="42903" b="21691"/>
          <a:stretch/>
        </p:blipFill>
        <p:spPr>
          <a:xfrm>
            <a:off x="5674659" y="1479177"/>
            <a:ext cx="5217459" cy="3238422"/>
          </a:xfrm>
          <a:prstGeom prst="rect">
            <a:avLst/>
          </a:prstGeom>
        </p:spPr>
      </p:pic>
      <p:sp>
        <p:nvSpPr>
          <p:cNvPr id="7" name="Title 1"/>
          <p:cNvSpPr txBox="1">
            <a:spLocks/>
          </p:cNvSpPr>
          <p:nvPr/>
        </p:nvSpPr>
        <p:spPr>
          <a:xfrm>
            <a:off x="5674659" y="438351"/>
            <a:ext cx="5217459" cy="891348"/>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r>
              <a:rPr lang="en-US" sz="2800" dirty="0"/>
              <a:t>…to it being suggested we teach Years 5 and 6 like this…</a:t>
            </a:r>
            <a:endParaRPr lang="en-GB" sz="2800" dirty="0"/>
          </a:p>
        </p:txBody>
      </p:sp>
      <p:cxnSp>
        <p:nvCxnSpPr>
          <p:cNvPr id="9" name="Straight Arrow Connector 8"/>
          <p:cNvCxnSpPr/>
          <p:nvPr/>
        </p:nvCxnSpPr>
        <p:spPr>
          <a:xfrm>
            <a:off x="5068389" y="1985554"/>
            <a:ext cx="1045028" cy="0"/>
          </a:xfrm>
          <a:prstGeom prst="straightConnector1">
            <a:avLst/>
          </a:prstGeom>
          <a:ln w="79375">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995849" y="3532758"/>
            <a:ext cx="4702629" cy="1200329"/>
          </a:xfrm>
          <a:prstGeom prst="rect">
            <a:avLst/>
          </a:prstGeom>
          <a:noFill/>
        </p:spPr>
        <p:txBody>
          <a:bodyPr wrap="square" rtlCol="0">
            <a:spAutoFit/>
          </a:bodyPr>
          <a:lstStyle/>
          <a:p>
            <a:pPr algn="ctr"/>
            <a:r>
              <a:rPr lang="en-US" dirty="0">
                <a:solidFill>
                  <a:schemeClr val="bg1"/>
                </a:solidFill>
              </a:rPr>
              <a:t>Is this going too far for our age of children?</a:t>
            </a:r>
          </a:p>
          <a:p>
            <a:pPr algn="ctr"/>
            <a:r>
              <a:rPr lang="en-US" dirty="0">
                <a:solidFill>
                  <a:schemeClr val="bg1"/>
                </a:solidFill>
              </a:rPr>
              <a:t>This was the question we asked at the 2019 parent forum and to staff</a:t>
            </a:r>
          </a:p>
          <a:p>
            <a:pPr algn="ctr"/>
            <a:r>
              <a:rPr lang="en-US" dirty="0">
                <a:solidFill>
                  <a:schemeClr val="bg1"/>
                </a:solidFill>
              </a:rPr>
              <a:t>(Some schools use this approach)</a:t>
            </a:r>
            <a:endParaRPr lang="en-GB" dirty="0">
              <a:solidFill>
                <a:schemeClr val="bg1"/>
              </a:solidFill>
            </a:endParaRPr>
          </a:p>
        </p:txBody>
      </p:sp>
    </p:spTree>
    <p:extLst>
      <p:ext uri="{BB962C8B-B14F-4D97-AF65-F5344CB8AC3E}">
        <p14:creationId xmlns:p14="http://schemas.microsoft.com/office/powerpoint/2010/main" val="3075506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2876" y="551714"/>
            <a:ext cx="2579324" cy="1018903"/>
          </a:xfrm>
        </p:spPr>
        <p:txBody>
          <a:bodyPr/>
          <a:lstStyle/>
          <a:p>
            <a:r>
              <a:rPr lang="en-US" dirty="0"/>
              <a:t>Agenda</a:t>
            </a:r>
          </a:p>
        </p:txBody>
      </p:sp>
      <p:sp>
        <p:nvSpPr>
          <p:cNvPr id="3" name="Text Placeholder 2"/>
          <p:cNvSpPr>
            <a:spLocks noGrp="1"/>
          </p:cNvSpPr>
          <p:nvPr>
            <p:ph type="body" idx="1"/>
          </p:nvPr>
        </p:nvSpPr>
        <p:spPr>
          <a:xfrm>
            <a:off x="2280057" y="1794440"/>
            <a:ext cx="8418423" cy="2779097"/>
          </a:xfrm>
        </p:spPr>
        <p:txBody>
          <a:bodyPr/>
          <a:lstStyle/>
          <a:p>
            <a:pPr marL="457200" indent="-457200">
              <a:buAutoNum type="arabicPeriod"/>
            </a:pPr>
            <a:r>
              <a:rPr lang="en-US" dirty="0"/>
              <a:t>The Science bit.</a:t>
            </a:r>
          </a:p>
          <a:p>
            <a:pPr marL="457200" indent="-457200">
              <a:buAutoNum type="arabicPeriod"/>
            </a:pPr>
            <a:r>
              <a:rPr lang="en-US" dirty="0"/>
              <a:t>The Statutory bit</a:t>
            </a:r>
          </a:p>
          <a:p>
            <a:pPr marL="457200" indent="-457200">
              <a:buAutoNum type="arabicPeriod"/>
            </a:pPr>
            <a:r>
              <a:rPr lang="en-US" dirty="0"/>
              <a:t>The Curriculum bit.</a:t>
            </a:r>
          </a:p>
          <a:p>
            <a:pPr marL="457200" indent="-457200">
              <a:buAutoNum type="arabicPeriod"/>
            </a:pPr>
            <a:r>
              <a:rPr lang="en-US" dirty="0"/>
              <a:t>The Equality bit.</a:t>
            </a:r>
          </a:p>
          <a:p>
            <a:pPr marL="457200" indent="-457200">
              <a:buAutoNum type="arabicPeriod"/>
            </a:pPr>
            <a:r>
              <a:rPr lang="en-US" dirty="0"/>
              <a:t>The Iceni </a:t>
            </a:r>
            <a:r>
              <a:rPr lang="en-US" dirty="0" err="1"/>
              <a:t>Hockwold</a:t>
            </a:r>
            <a:r>
              <a:rPr lang="en-US" dirty="0"/>
              <a:t> RSHE Policy bit.</a:t>
            </a:r>
          </a:p>
        </p:txBody>
      </p:sp>
    </p:spTree>
    <p:extLst>
      <p:ext uri="{BB962C8B-B14F-4D97-AF65-F5344CB8AC3E}">
        <p14:creationId xmlns:p14="http://schemas.microsoft.com/office/powerpoint/2010/main" val="4274568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7979" y="2351315"/>
            <a:ext cx="2743201" cy="1527959"/>
          </a:xfrm>
        </p:spPr>
        <p:txBody>
          <a:bodyPr>
            <a:normAutofit/>
          </a:bodyPr>
          <a:lstStyle/>
          <a:p>
            <a:r>
              <a:rPr lang="en-US" dirty="0"/>
              <a:t>The Science Bit:</a:t>
            </a:r>
            <a:br>
              <a:rPr lang="en-US" dirty="0"/>
            </a:br>
            <a:r>
              <a:rPr lang="en-US" dirty="0"/>
              <a:t>it’s in the National Curriculum</a:t>
            </a:r>
          </a:p>
        </p:txBody>
      </p:sp>
      <p:sp>
        <p:nvSpPr>
          <p:cNvPr id="5" name="TextBox 4"/>
          <p:cNvSpPr txBox="1"/>
          <p:nvPr/>
        </p:nvSpPr>
        <p:spPr>
          <a:xfrm>
            <a:off x="1698171" y="1031966"/>
            <a:ext cx="6270172" cy="3970318"/>
          </a:xfrm>
          <a:prstGeom prst="rect">
            <a:avLst/>
          </a:prstGeom>
          <a:noFill/>
        </p:spPr>
        <p:txBody>
          <a:bodyPr wrap="square" rtlCol="0">
            <a:spAutoFit/>
          </a:bodyPr>
          <a:lstStyle/>
          <a:p>
            <a:r>
              <a:rPr lang="en-US" b="1" dirty="0"/>
              <a:t>KS1 Science</a:t>
            </a:r>
            <a:r>
              <a:rPr lang="en-US" dirty="0"/>
              <a:t>: identify, name, draw and label the basic parts of the human body and say which part of the body is associated with each sense.</a:t>
            </a:r>
          </a:p>
          <a:p>
            <a:endParaRPr lang="en-US" dirty="0"/>
          </a:p>
          <a:p>
            <a:r>
              <a:rPr lang="en-US" b="1" dirty="0"/>
              <a:t>KS2 Science: </a:t>
            </a:r>
          </a:p>
          <a:p>
            <a:pPr marL="285750" indent="-285750">
              <a:buFont typeface="Arial" panose="020B0604020202020204" pitchFamily="34" charset="0"/>
              <a:buChar char="•"/>
            </a:pPr>
            <a:r>
              <a:rPr lang="en-US" dirty="0"/>
              <a:t>describe the differences in the life cycles of a mammal, an amphibian, an insect and a bird</a:t>
            </a:r>
          </a:p>
          <a:p>
            <a:pPr marL="285750" indent="-285750">
              <a:buFont typeface="Arial" panose="020B0604020202020204" pitchFamily="34" charset="0"/>
              <a:buChar char="•"/>
            </a:pPr>
            <a:r>
              <a:rPr lang="en-US" dirty="0"/>
              <a:t>describe the life process of reproduction in some plants and animals</a:t>
            </a:r>
          </a:p>
          <a:p>
            <a:pPr marL="285750" indent="-285750">
              <a:buFont typeface="Arial" panose="020B0604020202020204" pitchFamily="34" charset="0"/>
              <a:buChar char="•"/>
            </a:pPr>
            <a:r>
              <a:rPr lang="en-US" dirty="0"/>
              <a:t>describe the changes as humans develop to old age.</a:t>
            </a:r>
          </a:p>
          <a:p>
            <a:pPr marL="285750" indent="-285750">
              <a:buFont typeface="Arial" panose="020B0604020202020204" pitchFamily="34" charset="0"/>
              <a:buChar char="•"/>
            </a:pPr>
            <a:r>
              <a:rPr lang="en-US" dirty="0"/>
              <a:t>learn about the changes experienced in puberty.</a:t>
            </a:r>
          </a:p>
          <a:p>
            <a:pPr marL="285750" indent="-285750">
              <a:buFont typeface="Arial" panose="020B0604020202020204" pitchFamily="34" charset="0"/>
              <a:buChar char="•"/>
            </a:pPr>
            <a:r>
              <a:rPr lang="en-US" dirty="0" err="1"/>
              <a:t>recognise</a:t>
            </a:r>
            <a:r>
              <a:rPr lang="en-US" dirty="0"/>
              <a:t> that living things produce offspring of the same kind, but normally offspring vary and are not identical to their parents.</a:t>
            </a:r>
            <a:endParaRPr lang="en-GB" dirty="0"/>
          </a:p>
        </p:txBody>
      </p:sp>
    </p:spTree>
    <p:extLst>
      <p:ext uri="{BB962C8B-B14F-4D97-AF65-F5344CB8AC3E}">
        <p14:creationId xmlns:p14="http://schemas.microsoft.com/office/powerpoint/2010/main" val="1609149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7687" y="470262"/>
            <a:ext cx="7340736" cy="669193"/>
          </a:xfrm>
        </p:spPr>
        <p:txBody>
          <a:bodyPr/>
          <a:lstStyle/>
          <a:p>
            <a:r>
              <a:rPr lang="en-US" dirty="0"/>
              <a:t>What usually happens with Sex Ed?</a:t>
            </a:r>
            <a:endParaRPr lang="en-GB" dirty="0"/>
          </a:p>
        </p:txBody>
      </p:sp>
      <p:sp>
        <p:nvSpPr>
          <p:cNvPr id="3" name="Content Placeholder 2"/>
          <p:cNvSpPr>
            <a:spLocks noGrp="1"/>
          </p:cNvSpPr>
          <p:nvPr>
            <p:ph idx="1"/>
          </p:nvPr>
        </p:nvSpPr>
        <p:spPr>
          <a:xfrm>
            <a:off x="2155961" y="1260566"/>
            <a:ext cx="9372600" cy="4114800"/>
          </a:xfrm>
        </p:spPr>
        <p:txBody>
          <a:bodyPr>
            <a:normAutofit fontScale="92500" lnSpcReduction="20000"/>
          </a:bodyPr>
          <a:lstStyle/>
          <a:p>
            <a:pPr marL="502920" indent="-457200">
              <a:buAutoNum type="arabicPeriod"/>
            </a:pPr>
            <a:r>
              <a:rPr lang="en-US" dirty="0"/>
              <a:t>We write a letter home inviting Oak parents/</a:t>
            </a:r>
            <a:r>
              <a:rPr lang="en-US" dirty="0" err="1"/>
              <a:t>carers</a:t>
            </a:r>
            <a:r>
              <a:rPr lang="en-US" dirty="0"/>
              <a:t> to come in and look at the puberty and sex </a:t>
            </a:r>
            <a:r>
              <a:rPr lang="en-US" dirty="0" err="1"/>
              <a:t>ed</a:t>
            </a:r>
            <a:r>
              <a:rPr lang="en-US" dirty="0"/>
              <a:t> videos we will show the children and have the opportunity to talk about anything they would like to.</a:t>
            </a:r>
          </a:p>
          <a:p>
            <a:pPr marL="502920" indent="-457200">
              <a:buAutoNum type="arabicPeriod"/>
            </a:pPr>
            <a:r>
              <a:rPr lang="en-US" dirty="0"/>
              <a:t>The links to the videos are sent home for parents/</a:t>
            </a:r>
            <a:r>
              <a:rPr lang="en-US" dirty="0" err="1"/>
              <a:t>carers</a:t>
            </a:r>
            <a:r>
              <a:rPr lang="en-US" dirty="0"/>
              <a:t> to watch if they haven’t been able to or haven’t wanted to come in.</a:t>
            </a:r>
          </a:p>
          <a:p>
            <a:pPr marL="502920" indent="-457200">
              <a:buAutoNum type="arabicPeriod"/>
            </a:pPr>
            <a:r>
              <a:rPr lang="en-US" dirty="0"/>
              <a:t>Parents are informed of the date of the main sex </a:t>
            </a:r>
            <a:r>
              <a:rPr lang="en-US" dirty="0" err="1"/>
              <a:t>ed</a:t>
            </a:r>
            <a:r>
              <a:rPr lang="en-US" dirty="0"/>
              <a:t> input which is after SATS and within the same term as the main KS2 Science input about the human body.</a:t>
            </a:r>
          </a:p>
          <a:p>
            <a:pPr marL="502920" indent="-457200">
              <a:buAutoNum type="arabicPeriod"/>
            </a:pPr>
            <a:r>
              <a:rPr lang="en-US" dirty="0"/>
              <a:t>Parents and staff feel empowered to teach and talk to the children because everyone has had an opportunity to talk about it.</a:t>
            </a:r>
          </a:p>
          <a:p>
            <a:pPr marL="502920" indent="-457200">
              <a:buAutoNum type="arabicPeriod"/>
            </a:pPr>
            <a:r>
              <a:rPr lang="en-US" dirty="0"/>
              <a:t>Children can ask questions through the ‘Ask it basket’ – named or anonymous.</a:t>
            </a:r>
          </a:p>
          <a:p>
            <a:pPr marL="45720" indent="0">
              <a:buNone/>
            </a:pPr>
            <a:r>
              <a:rPr lang="en-US" dirty="0"/>
              <a:t>What parts of this good practice do we want to take into our next policy? </a:t>
            </a:r>
          </a:p>
          <a:p>
            <a:pPr marL="45720" indent="0">
              <a:buNone/>
            </a:pPr>
            <a:r>
              <a:rPr lang="en-US" dirty="0"/>
              <a:t>Age appropriate RSE will run through all year groups throughout the school year</a:t>
            </a:r>
            <a:endParaRPr lang="en-GB" dirty="0"/>
          </a:p>
        </p:txBody>
      </p:sp>
    </p:spTree>
    <p:extLst>
      <p:ext uri="{BB962C8B-B14F-4D97-AF65-F5344CB8AC3E}">
        <p14:creationId xmlns:p14="http://schemas.microsoft.com/office/powerpoint/2010/main" val="4183758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678" y="470263"/>
            <a:ext cx="9718765" cy="829491"/>
          </a:xfrm>
        </p:spPr>
        <p:txBody>
          <a:bodyPr/>
          <a:lstStyle/>
          <a:p>
            <a:r>
              <a:rPr lang="en-US" dirty="0"/>
              <a:t>Withdrawing children from further Sex Education</a:t>
            </a:r>
          </a:p>
        </p:txBody>
      </p:sp>
      <p:sp>
        <p:nvSpPr>
          <p:cNvPr id="3" name="Content Placeholder 2"/>
          <p:cNvSpPr>
            <a:spLocks noGrp="1"/>
          </p:cNvSpPr>
          <p:nvPr>
            <p:ph sz="half" idx="1"/>
          </p:nvPr>
        </p:nvSpPr>
        <p:spPr>
          <a:xfrm>
            <a:off x="2208212" y="1463039"/>
            <a:ext cx="8163696" cy="3964577"/>
          </a:xfrm>
        </p:spPr>
        <p:txBody>
          <a:bodyPr>
            <a:normAutofit/>
          </a:bodyPr>
          <a:lstStyle/>
          <a:p>
            <a:r>
              <a:rPr lang="en-US" sz="2400" dirty="0"/>
              <a:t>Parents/</a:t>
            </a:r>
            <a:r>
              <a:rPr lang="en-US" sz="2400" dirty="0" err="1"/>
              <a:t>carers</a:t>
            </a:r>
            <a:r>
              <a:rPr lang="en-US" sz="2400" dirty="0"/>
              <a:t> are not allowed to withdraw children from the Science input nor the Relationships education – it is statutory.</a:t>
            </a:r>
          </a:p>
          <a:p>
            <a:r>
              <a:rPr lang="en-US" sz="2400" dirty="0"/>
              <a:t>Parents/</a:t>
            </a:r>
            <a:r>
              <a:rPr lang="en-US" sz="2400" dirty="0" err="1"/>
              <a:t>carers</a:t>
            </a:r>
            <a:r>
              <a:rPr lang="en-US" sz="2400" dirty="0"/>
              <a:t> can request to withdraw children up to the age of 15 from Sex Education but Principals will go through a strict withdrawal procedure which will include an interview with the parents and logging the withdrawal as a possible safeguarding concern. In other words: alarm bells ring if children are withdrawn from Sex Education when it promotes healthy and happy relationships.</a:t>
            </a:r>
          </a:p>
        </p:txBody>
      </p:sp>
    </p:spTree>
    <p:extLst>
      <p:ext uri="{BB962C8B-B14F-4D97-AF65-F5344CB8AC3E}">
        <p14:creationId xmlns:p14="http://schemas.microsoft.com/office/powerpoint/2010/main" val="170201018"/>
      </p:ext>
    </p:extLst>
  </p:cSld>
  <p:clrMapOvr>
    <a:masterClrMapping/>
  </p:clrMapOvr>
</p:sld>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61883.potx" id="{18737D51-7733-4200-B5C9-BF22CA2CE631}" vid="{40CEFE45-12FF-4454-86EB-59F04C858872}"/>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Children playing education presentation design (cartoon illustration, widescreen)</Template>
  <TotalTime>308</TotalTime>
  <Words>1779</Words>
  <Application>Microsoft Office PowerPoint</Application>
  <PresentationFormat>Widescreen</PresentationFormat>
  <Paragraphs>109</Paragraphs>
  <Slides>17</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Euphemia</vt:lpstr>
      <vt:lpstr>Wingdings</vt:lpstr>
      <vt:lpstr>Children Playing 16x9</vt:lpstr>
      <vt:lpstr>Welcome to our Parent Forum</vt:lpstr>
      <vt:lpstr>Secretary of State for Education in April Damian Hinds: </vt:lpstr>
      <vt:lpstr>A few interesting facts helping us formulate our policy and long term plans:</vt:lpstr>
      <vt:lpstr>What have we done so far?</vt:lpstr>
      <vt:lpstr>We went from teaching the sex ed part with resources like this…</vt:lpstr>
      <vt:lpstr>Agenda</vt:lpstr>
      <vt:lpstr>The Science Bit: it’s in the National Curriculum</vt:lpstr>
      <vt:lpstr>What usually happens with Sex Ed?</vt:lpstr>
      <vt:lpstr>Withdrawing children from further Sex Education</vt:lpstr>
      <vt:lpstr>Let’s break to have a look at the Relationship, Sex and Health Education schemes we use in our schol  Please do share your thoughts with us either in this forum or by contacting me via  oakclass@iceni.attrust.org.uk</vt:lpstr>
      <vt:lpstr>In teaching Relationships Education and RSE, schools should ensure that the needs of all pupils are appropriately met, and that all pupils understand the importance of equality and respect. Schools must ensure that they comply with the relevant provisions of the Equality Act 2010, (please see The Equality Act 2010 and schools: Departmental advice), under which sexual orientation and gender reassignment are amongst the protected characteristics.  Schools should ensure that all of their teaching is sensitive and age appropriate in approach and content. At the point at which schools consider it appropriate to teach their pupils about LGBT, they should ensure that this content is fully integrated into their programmes of study for this area of the curriculum rather than delivered as a standalone unit or lesson. Schools are free to determine how they do this, and we expect all pupils to have been taught LGBT content at a timely point as part of this area of the curriculum.</vt:lpstr>
      <vt:lpstr>Equality: what do we want it to look like in our school?</vt:lpstr>
      <vt:lpstr>Questions from the children’s ‘Ask it Basket’</vt:lpstr>
      <vt:lpstr>My experience so far: Openly talking about LGBTQ+ becomes the norm</vt:lpstr>
      <vt:lpstr>Why should schools do as much as we do for SRE?</vt:lpstr>
      <vt:lpstr>PowerPoint Presentation</vt:lpstr>
      <vt:lpstr>PowerPoint Presentation</vt:lpstr>
    </vt:vector>
  </TitlesOfParts>
  <Company>SVR-SCCM1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our Parent Forum</dc:title>
  <dc:creator>A Rickards</dc:creator>
  <cp:lastModifiedBy>E Owner</cp:lastModifiedBy>
  <cp:revision>16</cp:revision>
  <dcterms:created xsi:type="dcterms:W3CDTF">2020-01-19T12:18:44Z</dcterms:created>
  <dcterms:modified xsi:type="dcterms:W3CDTF">2022-06-02T11:00:08Z</dcterms:modified>
</cp:coreProperties>
</file>